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2" r:id="rId3"/>
    <p:sldId id="268" r:id="rId4"/>
    <p:sldId id="260" r:id="rId5"/>
    <p:sldId id="257" r:id="rId6"/>
    <p:sldId id="259" r:id="rId7"/>
    <p:sldId id="261" r:id="rId8"/>
    <p:sldId id="267" r:id="rId9"/>
    <p:sldId id="264" r:id="rId10"/>
    <p:sldId id="265" r:id="rId11"/>
    <p:sldId id="266" r:id="rId12"/>
    <p:sldId id="263" r:id="rId13"/>
    <p:sldId id="269" r:id="rId14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Aucun style, grille du tableau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997"/>
    <p:restoredTop sz="94658"/>
  </p:normalViewPr>
  <p:slideViewPr>
    <p:cSldViewPr snapToGrid="0">
      <p:cViewPr varScale="1">
        <p:scale>
          <a:sx n="106" d="100"/>
          <a:sy n="106" d="100"/>
        </p:scale>
        <p:origin x="1752" y="4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C929288-96AA-23E8-C04C-2406557500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200EB75D-BC27-060C-C9D8-D71F5DFCAE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3FD2A13-A555-89B0-777A-66A73D4278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DF0247-C909-B74D-9AF4-7630FA58ED3F}" type="datetimeFigureOut">
              <a:rPr lang="fr-FR" smtClean="0"/>
              <a:t>13/06/2025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38A9A48-84DC-89B3-5AAB-42F9ABF74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CF6CA2E-3C9E-28CF-6172-2BC15E38AB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FDDEC-8748-EE4D-8B8C-8D295D547EB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974849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35802D4-F5D9-6DA6-9468-8E69BF709B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B98DC36A-2D49-9A73-545D-9A142AB2D8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A4D5960-E623-6DD1-7839-8F9083ADA4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DF0247-C909-B74D-9AF4-7630FA58ED3F}" type="datetimeFigureOut">
              <a:rPr lang="fr-FR" smtClean="0"/>
              <a:t>13/06/2025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ED6607E-B997-9F9B-3F67-0B2CB715F3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2E9BD4B-DBBA-D66D-B3CB-BF286F6B03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FDDEC-8748-EE4D-8B8C-8D295D547EB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318510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611C1714-4F3E-50C5-94D2-460BAA6DA56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689EEE12-557B-E5E5-695D-7CB316A304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7779B67-85C8-5C0F-9461-B58476917B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DF0247-C909-B74D-9AF4-7630FA58ED3F}" type="datetimeFigureOut">
              <a:rPr lang="fr-FR" smtClean="0"/>
              <a:t>13/06/2025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13F926B-3FA2-253D-D354-AA50CF72FF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AA47124-5F9D-D5A9-4C06-137E30F5C1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FDDEC-8748-EE4D-8B8C-8D295D547EB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928447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A6F7172-9CDB-5076-886C-71A37BE2A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DE1BB26-B0DD-7CAC-7632-E2A2A9504D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F3A54C6-9E48-4B3D-00B3-EA332D47D2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DF0247-C909-B74D-9AF4-7630FA58ED3F}" type="datetimeFigureOut">
              <a:rPr lang="fr-FR" smtClean="0"/>
              <a:t>13/06/2025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F640953-2B69-3CCC-3182-056FD58CEB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6BE2512-3272-4DBE-BCA6-B7EA15A6F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FDDEC-8748-EE4D-8B8C-8D295D547EB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006412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2EA1977-75A2-FEED-1868-5B551FA930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F32F889-5FBD-5C8B-A9BF-F49AA60F05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EFA732F-E0C1-1E30-4D1B-811E7BC830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DF0247-C909-B74D-9AF4-7630FA58ED3F}" type="datetimeFigureOut">
              <a:rPr lang="fr-FR" smtClean="0"/>
              <a:t>13/06/2025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FE4EF73-BB99-C540-11C9-FE1D6480F3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3E9D0C0-E1B3-BCF1-078C-E2F7D0ABE6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FDDEC-8748-EE4D-8B8C-8D295D547EB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408017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757A914-238F-08BD-1BE7-7CAE6BCEC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22EF5A5-1842-9CE7-A6A7-3F40303600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4399E7AE-5F5E-1CFF-585B-3C4AF3031D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BB9A0A50-80EB-4BE1-F629-5D51E9F721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DF0247-C909-B74D-9AF4-7630FA58ED3F}" type="datetimeFigureOut">
              <a:rPr lang="fr-FR" smtClean="0"/>
              <a:t>13/06/2025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6A06F16D-E294-8480-E81F-BD52728BB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869777F2-28D4-1EA7-A796-3862D25E58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FDDEC-8748-EE4D-8B8C-8D295D547EB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073213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42507D3-068A-01C5-5976-F5C310C78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F412FED-0F90-06E2-6632-ACDC59B123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06CD547B-EC8C-6C9B-C9C7-D881679B4B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D6C7861A-8E3E-04DC-CEED-1AEC2ACB3B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704F9440-6147-3C71-B559-CD34EA8EF17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58988E23-9D63-37C0-FD4C-D3EE27690A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DF0247-C909-B74D-9AF4-7630FA58ED3F}" type="datetimeFigureOut">
              <a:rPr lang="fr-FR" smtClean="0"/>
              <a:t>13/06/2025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BF08AA0C-7C0E-F9CC-FE6C-C4AAE9496B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50CADA09-AC87-53E6-41DA-47137D8A6D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FDDEC-8748-EE4D-8B8C-8D295D547EB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821784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473F6B8-C5DA-1BDE-632E-6A9288F5E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394BCF5F-F44D-1037-F28B-641D9E3B7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DF0247-C909-B74D-9AF4-7630FA58ED3F}" type="datetimeFigureOut">
              <a:rPr lang="fr-FR" smtClean="0"/>
              <a:t>13/06/2025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6FA625D2-7EC4-0D35-B6D5-86C4B4016C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3FDFB5F-6C00-60A2-9238-967AFA6425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FDDEC-8748-EE4D-8B8C-8D295D547EB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618224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34858131-9A12-8CED-2248-1E6A4514CB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DF0247-C909-B74D-9AF4-7630FA58ED3F}" type="datetimeFigureOut">
              <a:rPr lang="fr-FR" smtClean="0"/>
              <a:t>13/06/2025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D5D5EA1E-E901-691D-9E66-37FE37C25F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5F66852-81B2-C7C6-215F-62E1013FB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FDDEC-8748-EE4D-8B8C-8D295D547EB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606868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60F93AD-8807-85EA-21FA-A21470B3CB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7E6F854-E04A-B643-32C9-EA83BB05E0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38D2A2D1-B479-A20B-C648-DDB498D2F6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A8B5723F-D693-9FA1-AA6F-1A1E71DFAF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DF0247-C909-B74D-9AF4-7630FA58ED3F}" type="datetimeFigureOut">
              <a:rPr lang="fr-FR" smtClean="0"/>
              <a:t>13/06/2025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661B3128-2EA0-7150-FC4B-56450C22E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65E2CC2-8B77-E7C8-F2C5-457E658CD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FDDEC-8748-EE4D-8B8C-8D295D547EB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318355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F0B2EE3-0108-1254-3AAB-A5BFB6163A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25F82104-4428-CF27-70DF-74BB73B512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5B27A61-CA8B-7BA1-A83E-1E50AAE491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C31E2C4-67CC-A47D-7E6E-DC978A467F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DF0247-C909-B74D-9AF4-7630FA58ED3F}" type="datetimeFigureOut">
              <a:rPr lang="fr-FR" smtClean="0"/>
              <a:t>13/06/2025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F2FC8B77-1341-6C9D-06B2-F33337C4B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BF61214-1338-ED04-0A16-249C7AA9BD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FDDEC-8748-EE4D-8B8C-8D295D547EB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494870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085EDABB-B934-C252-8D33-A4419418C2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7A127B4-BF61-9716-E03B-AA64DBEF0F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98CE53F-60D7-8060-F740-E36CFC5184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DDF0247-C909-B74D-9AF4-7630FA58ED3F}" type="datetimeFigureOut">
              <a:rPr lang="fr-FR" smtClean="0"/>
              <a:t>13/06/2025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BF5F017-CD93-2985-12AC-36A52C4117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84B9864-0E3B-7DC0-C17C-41B31415BA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95FDDEC-8748-EE4D-8B8C-8D295D547EB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254961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D9ABECE-8F00-5A21-1BFF-A36B520A5D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03685" y="1940510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dirty="0"/>
              <a:t>National Public Heath Laboratory</a:t>
            </a:r>
            <a:br>
              <a:rPr lang="en-US" dirty="0"/>
            </a:br>
            <a:r>
              <a:rPr lang="en-US" dirty="0"/>
              <a:t>(Cameroon)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63FF55C1-E3B6-82B7-0252-08A806FB5D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03685" y="4685656"/>
            <a:ext cx="9144000" cy="1655762"/>
          </a:xfrm>
        </p:spPr>
        <p:txBody>
          <a:bodyPr/>
          <a:lstStyle/>
          <a:p>
            <a:pPr marL="342900" indent="-342900">
              <a:buFontTx/>
              <a:buChar char="-"/>
            </a:pPr>
            <a:r>
              <a:rPr lang="en-US" dirty="0"/>
              <a:t>MEKA Moise Christian Junior</a:t>
            </a:r>
          </a:p>
          <a:p>
            <a:pPr marL="342900" indent="-342900">
              <a:buFontTx/>
              <a:buChar char="-"/>
            </a:pPr>
            <a:r>
              <a:rPr lang="en-US" dirty="0"/>
              <a:t>FOUDA MONEYANG Françoise Cely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1436F424-C834-1061-8F47-1C3F0C3071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2509" y="230517"/>
            <a:ext cx="2186981" cy="1529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8" name="Picture 2" descr="Home | Africa CDC Learning Network">
            <a:extLst>
              <a:ext uri="{FF2B5EF4-FFF2-40B4-BE49-F238E27FC236}">
                <a16:creationId xmlns:a16="http://schemas.microsoft.com/office/drawing/2014/main" id="{F6FDF737-3ADC-95DA-79E9-A9B8EBF0A9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081" y="0"/>
            <a:ext cx="4191000" cy="194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14C35A0A-76DC-0B4B-268D-4C297AC649A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3" r="11185" b="29736"/>
          <a:stretch>
            <a:fillRect/>
          </a:stretch>
        </p:blipFill>
        <p:spPr bwMode="auto">
          <a:xfrm>
            <a:off x="9354545" y="81393"/>
            <a:ext cx="1805068" cy="16785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182915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0BED9C93-B8CD-0AEE-F56F-A775D17E92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987" y="786581"/>
            <a:ext cx="11877368" cy="5751871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FB7E4856-D7BD-0F6B-6EAA-69EF89ED423E}"/>
              </a:ext>
            </a:extLst>
          </p:cNvPr>
          <p:cNvSpPr txBox="1"/>
          <p:nvPr/>
        </p:nvSpPr>
        <p:spPr>
          <a:xfrm>
            <a:off x="3048000" y="137346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 dirty="0"/>
              <a:t>Sequencing results (3/4) </a:t>
            </a:r>
          </a:p>
        </p:txBody>
      </p:sp>
    </p:spTree>
    <p:extLst>
      <p:ext uri="{BB962C8B-B14F-4D97-AF65-F5344CB8AC3E}">
        <p14:creationId xmlns:p14="http://schemas.microsoft.com/office/powerpoint/2010/main" val="18900126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39BB2672-D1CF-1046-5EEB-C4461452DC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458" y="717756"/>
            <a:ext cx="11464413" cy="5810864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F5ECC0F0-204E-DC08-967D-AC49146A2FA5}"/>
              </a:ext>
            </a:extLst>
          </p:cNvPr>
          <p:cNvSpPr txBox="1"/>
          <p:nvPr/>
        </p:nvSpPr>
        <p:spPr>
          <a:xfrm>
            <a:off x="3048000" y="137346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 dirty="0"/>
              <a:t>Sequencing results (4/4) </a:t>
            </a:r>
          </a:p>
        </p:txBody>
      </p:sp>
    </p:spTree>
    <p:extLst>
      <p:ext uri="{BB962C8B-B14F-4D97-AF65-F5344CB8AC3E}">
        <p14:creationId xmlns:p14="http://schemas.microsoft.com/office/powerpoint/2010/main" val="28393273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77381D5-9841-84E7-E7F6-C1B227DBFA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M" b="1" dirty="0"/>
              <a:t>Key Points</a:t>
            </a:r>
            <a:endParaRPr lang="fr-FR" b="1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361084E-8809-80A6-F69A-7E8F811522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fr-CM" sz="2200" dirty="0"/>
              <a:t>Total </a:t>
            </a:r>
            <a:r>
              <a:rPr lang="fr-CM" sz="2200" dirty="0" err="1"/>
              <a:t>samples</a:t>
            </a:r>
            <a:r>
              <a:rPr lang="fr-CM" sz="2200" dirty="0"/>
              <a:t> </a:t>
            </a:r>
            <a:r>
              <a:rPr lang="fr-CM" sz="2200" dirty="0" err="1"/>
              <a:t>collected</a:t>
            </a:r>
            <a:r>
              <a:rPr lang="fr-CM" sz="2200" dirty="0"/>
              <a:t>: </a:t>
            </a:r>
            <a:r>
              <a:rPr lang="fr-CM" sz="2200" b="1" dirty="0"/>
              <a:t>922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fr-CM" sz="1900" dirty="0"/>
              <a:t>Escherichia coli: </a:t>
            </a:r>
            <a:r>
              <a:rPr lang="fr-CM" sz="1900" b="1" dirty="0"/>
              <a:t>322 (34.92%)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fr-CM" sz="1900" dirty="0"/>
              <a:t>KPSC: </a:t>
            </a:r>
            <a:r>
              <a:rPr lang="fr-CM" sz="1900" b="1" dirty="0"/>
              <a:t>498 (54.01%)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fr-CM" sz="1900" dirty="0"/>
              <a:t>Staphylococcus: </a:t>
            </a:r>
            <a:r>
              <a:rPr lang="fr-CM" sz="1900" b="1" dirty="0"/>
              <a:t>102 (11.06%)</a:t>
            </a:r>
          </a:p>
          <a:p>
            <a:pPr>
              <a:buFont typeface="Wingdings" pitchFamily="2" charset="2"/>
              <a:buChar char="Ø"/>
            </a:pPr>
            <a:r>
              <a:rPr lang="fr-CM" sz="2200" dirty="0" err="1"/>
              <a:t>Regions</a:t>
            </a:r>
            <a:r>
              <a:rPr lang="fr-CM" sz="2200" dirty="0"/>
              <a:t> </a:t>
            </a:r>
            <a:r>
              <a:rPr lang="fr-CM" sz="2200" dirty="0" err="1"/>
              <a:t>involved</a:t>
            </a:r>
            <a:r>
              <a:rPr lang="fr-CM" sz="2200" dirty="0"/>
              <a:t>: </a:t>
            </a:r>
            <a:r>
              <a:rPr lang="fr-CM" sz="2200" b="1" dirty="0"/>
              <a:t>Centre, Far North, Littoral, North, West, and South West</a:t>
            </a:r>
          </a:p>
          <a:p>
            <a:pPr>
              <a:buFont typeface="Wingdings" pitchFamily="2" charset="2"/>
              <a:buChar char="Ø"/>
            </a:pPr>
            <a:r>
              <a:rPr lang="fr-CM" sz="2200" dirty="0"/>
              <a:t>Total </a:t>
            </a:r>
            <a:r>
              <a:rPr lang="fr-CM" sz="2200" dirty="0" err="1"/>
              <a:t>samples</a:t>
            </a:r>
            <a:r>
              <a:rPr lang="fr-CM" sz="2200" dirty="0"/>
              <a:t> </a:t>
            </a:r>
            <a:r>
              <a:rPr lang="fr-CM" sz="2200" dirty="0" err="1"/>
              <a:t>sequenced</a:t>
            </a:r>
            <a:r>
              <a:rPr lang="fr-CM" sz="2200" dirty="0"/>
              <a:t>: </a:t>
            </a:r>
            <a:r>
              <a:rPr lang="fr-CM" sz="2200" b="1" dirty="0"/>
              <a:t>228</a:t>
            </a:r>
          </a:p>
          <a:p>
            <a:pPr>
              <a:buFont typeface="Wingdings" pitchFamily="2" charset="2"/>
              <a:buChar char="Ø"/>
            </a:pPr>
            <a:r>
              <a:rPr lang="fr-CM" sz="2200" dirty="0"/>
              <a:t>Most </a:t>
            </a:r>
            <a:r>
              <a:rPr lang="fr-CM" sz="2200" dirty="0" err="1"/>
              <a:t>frequent</a:t>
            </a:r>
            <a:r>
              <a:rPr lang="fr-CM" sz="2200" dirty="0"/>
              <a:t> </a:t>
            </a:r>
            <a:r>
              <a:rPr lang="fr-CM" sz="2200" dirty="0" err="1"/>
              <a:t>STs</a:t>
            </a:r>
            <a:r>
              <a:rPr lang="fr-CM" sz="2200" dirty="0"/>
              <a:t> 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fr-CM" sz="1900" i="1" dirty="0"/>
              <a:t>Escherichia coli:</a:t>
            </a:r>
            <a:r>
              <a:rPr lang="fr-CM" sz="1900" dirty="0"/>
              <a:t> </a:t>
            </a:r>
            <a:r>
              <a:rPr lang="fr-CM" sz="1900" b="1" dirty="0"/>
              <a:t>ST1193, ST131, ST410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fr-CM" sz="1900" i="1" dirty="0"/>
              <a:t>KPSC:</a:t>
            </a:r>
            <a:r>
              <a:rPr lang="fr-CM" sz="1900" dirty="0"/>
              <a:t> </a:t>
            </a:r>
            <a:r>
              <a:rPr lang="fr-CM" sz="1900" b="1" dirty="0"/>
              <a:t>ST110, ST140, ST39</a:t>
            </a:r>
          </a:p>
          <a:p>
            <a:pPr>
              <a:buFont typeface="Wingdings" pitchFamily="2" charset="2"/>
              <a:buChar char="Ø"/>
            </a:pPr>
            <a:r>
              <a:rPr lang="fr-CM" sz="2200" dirty="0"/>
              <a:t>Total </a:t>
            </a:r>
            <a:r>
              <a:rPr lang="fr-CM" sz="2200" dirty="0" err="1"/>
              <a:t>samples</a:t>
            </a:r>
            <a:r>
              <a:rPr lang="fr-CM" sz="2200" dirty="0"/>
              <a:t> </a:t>
            </a:r>
            <a:r>
              <a:rPr lang="fr-CM" sz="2200" dirty="0" err="1"/>
              <a:t>shared</a:t>
            </a:r>
            <a:r>
              <a:rPr lang="fr-CM" sz="2200" dirty="0"/>
              <a:t> on Terra: </a:t>
            </a:r>
            <a:r>
              <a:rPr lang="fr-CM" sz="2200" b="1" dirty="0"/>
              <a:t>203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fr-CM" sz="1900" i="1" dirty="0"/>
              <a:t>Escherichia coli:</a:t>
            </a:r>
            <a:r>
              <a:rPr lang="fr-CM" sz="1900" dirty="0"/>
              <a:t> </a:t>
            </a:r>
            <a:r>
              <a:rPr lang="fr-CM" sz="1900" b="1" dirty="0"/>
              <a:t>116 (57.14%)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fr-CM" sz="1900" i="1" dirty="0"/>
              <a:t>KPSC:</a:t>
            </a:r>
            <a:r>
              <a:rPr lang="fr-CM" sz="1900" dirty="0"/>
              <a:t> </a:t>
            </a:r>
            <a:r>
              <a:rPr lang="fr-CM" sz="1900" b="1" dirty="0"/>
              <a:t>87 (42.85%)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743903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Rectangle 1032">
            <a:extLst>
              <a:ext uri="{FF2B5EF4-FFF2-40B4-BE49-F238E27FC236}">
                <a16:creationId xmlns:a16="http://schemas.microsoft.com/office/drawing/2014/main" id="{4CD203B6-9D34-4C55-9CF4-916D797140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977D8F3-136D-55EC-9112-0147733783E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1752" r="1" b="44245"/>
          <a:stretch>
            <a:fillRect/>
          </a:stretch>
        </p:blipFill>
        <p:spPr>
          <a:xfrm>
            <a:off x="2296" y="10"/>
            <a:ext cx="7395866" cy="4470857"/>
          </a:xfrm>
          <a:prstGeom prst="rect">
            <a:avLst/>
          </a:prstGeom>
        </p:spPr>
      </p:pic>
      <p:pic>
        <p:nvPicPr>
          <p:cNvPr id="1026" name="Picture 2" descr="Home - LNSP">
            <a:extLst>
              <a:ext uri="{FF2B5EF4-FFF2-40B4-BE49-F238E27FC236}">
                <a16:creationId xmlns:a16="http://schemas.microsoft.com/office/drawing/2014/main" id="{4C7229AB-664D-0698-B35C-33A59743D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19772"/>
          <a:stretch>
            <a:fillRect/>
          </a:stretch>
        </p:blipFill>
        <p:spPr bwMode="auto">
          <a:xfrm>
            <a:off x="7499230" y="-2"/>
            <a:ext cx="4689052" cy="2228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5BF30805-D5A4-354D-39BA-C214BCC4C6A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4042" r="4966" b="-3"/>
          <a:stretch>
            <a:fillRect/>
          </a:stretch>
        </p:blipFill>
        <p:spPr>
          <a:xfrm rot="16200000">
            <a:off x="8774114" y="1049363"/>
            <a:ext cx="2133380" cy="4682932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550B6EEC-E3AB-717D-7534-12B6F8717F8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5651" r="3" b="28318"/>
          <a:stretch>
            <a:fillRect/>
          </a:stretch>
        </p:blipFill>
        <p:spPr>
          <a:xfrm>
            <a:off x="-3717" y="4566250"/>
            <a:ext cx="4627475" cy="2291750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FE638880-315A-68E5-0CE2-ADEAF43E8411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27285" r="1" b="31768"/>
          <a:stretch>
            <a:fillRect/>
          </a:stretch>
        </p:blipFill>
        <p:spPr>
          <a:xfrm>
            <a:off x="4713920" y="4566250"/>
            <a:ext cx="7462341" cy="229175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5632EB9C-B3EB-2EC5-E54C-271BA5FECC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251143">
            <a:off x="3350787" y="2501924"/>
            <a:ext cx="5045182" cy="2602592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BD8185EC-8448-B4B6-BD46-E2498C4B83DD}"/>
              </a:ext>
            </a:extLst>
          </p:cNvPr>
          <p:cNvSpPr txBox="1"/>
          <p:nvPr/>
        </p:nvSpPr>
        <p:spPr>
          <a:xfrm>
            <a:off x="1665515" y="2665450"/>
            <a:ext cx="857794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72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THANK YOU</a:t>
            </a:r>
          </a:p>
          <a:p>
            <a:pPr algn="ctr"/>
            <a:r>
              <a:rPr lang="fr-FR" sz="72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MERCI</a:t>
            </a:r>
          </a:p>
        </p:txBody>
      </p:sp>
    </p:spTree>
    <p:extLst>
      <p:ext uri="{BB962C8B-B14F-4D97-AF65-F5344CB8AC3E}">
        <p14:creationId xmlns:p14="http://schemas.microsoft.com/office/powerpoint/2010/main" val="1472232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66A5C78-7516-A34B-5020-87B8DD620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5400" b="1" dirty="0"/>
              <a:t>Plan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47957F3-6CF9-F014-4BE0-75A15575AF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857250" indent="-857250" algn="ctr">
              <a:buFont typeface="+mj-lt"/>
              <a:buAutoNum type="romanLcPeriod"/>
            </a:pPr>
            <a:r>
              <a:rPr lang="en-US" sz="4000" i="1" dirty="0"/>
              <a:t>Workflow</a:t>
            </a:r>
          </a:p>
          <a:p>
            <a:pPr marL="857250" indent="-857250" algn="ctr">
              <a:buFont typeface="+mj-lt"/>
              <a:buAutoNum type="romanLcPeriod"/>
            </a:pPr>
            <a:r>
              <a:rPr lang="en-US" sz="4000" i="1" dirty="0"/>
              <a:t>Samples collected</a:t>
            </a:r>
          </a:p>
          <a:p>
            <a:pPr marL="857250" indent="-857250" algn="ctr">
              <a:buFont typeface="+mj-lt"/>
              <a:buAutoNum type="romanLcPeriod"/>
            </a:pPr>
            <a:r>
              <a:rPr lang="en-US" sz="4000" i="1" dirty="0"/>
              <a:t>Sequencing results </a:t>
            </a:r>
          </a:p>
        </p:txBody>
      </p:sp>
    </p:spTree>
    <p:extLst>
      <p:ext uri="{BB962C8B-B14F-4D97-AF65-F5344CB8AC3E}">
        <p14:creationId xmlns:p14="http://schemas.microsoft.com/office/powerpoint/2010/main" val="19322276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A9315F5B-F87B-E57C-3DE4-B05B211F10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1" y="1698172"/>
            <a:ext cx="11495313" cy="4472436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A6FB5466-4BEA-49DD-B777-680CFDBB2D08}"/>
              </a:ext>
            </a:extLst>
          </p:cNvPr>
          <p:cNvSpPr txBox="1"/>
          <p:nvPr/>
        </p:nvSpPr>
        <p:spPr>
          <a:xfrm>
            <a:off x="5134567" y="152400"/>
            <a:ext cx="230191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+mj-lt"/>
              </a:rPr>
              <a:t>Workflow</a:t>
            </a:r>
          </a:p>
        </p:txBody>
      </p:sp>
    </p:spTree>
    <p:extLst>
      <p:ext uri="{BB962C8B-B14F-4D97-AF65-F5344CB8AC3E}">
        <p14:creationId xmlns:p14="http://schemas.microsoft.com/office/powerpoint/2010/main" val="40259921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FA3CD890-B426-3141-40C7-63EC8854EB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220" y="983226"/>
            <a:ext cx="5410993" cy="5874774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A24D4800-4588-B69A-C9D5-07F643FBFCF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4292"/>
          <a:stretch/>
        </p:blipFill>
        <p:spPr>
          <a:xfrm>
            <a:off x="5673214" y="609601"/>
            <a:ext cx="6351638" cy="6248400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3EEEFC37-93A7-8C34-D6BB-F059D4EE2381}"/>
              </a:ext>
            </a:extLst>
          </p:cNvPr>
          <p:cNvSpPr txBox="1"/>
          <p:nvPr/>
        </p:nvSpPr>
        <p:spPr>
          <a:xfrm>
            <a:off x="2967716" y="24826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/>
              <a:t>Samples collected (1/4)</a:t>
            </a:r>
          </a:p>
        </p:txBody>
      </p:sp>
    </p:spTree>
    <p:extLst>
      <p:ext uri="{BB962C8B-B14F-4D97-AF65-F5344CB8AC3E}">
        <p14:creationId xmlns:p14="http://schemas.microsoft.com/office/powerpoint/2010/main" val="29276215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e 19">
            <a:extLst>
              <a:ext uri="{FF2B5EF4-FFF2-40B4-BE49-F238E27FC236}">
                <a16:creationId xmlns:a16="http://schemas.microsoft.com/office/drawing/2014/main" id="{F64D8C06-933A-D13E-D7F6-806C328C30E0}"/>
              </a:ext>
            </a:extLst>
          </p:cNvPr>
          <p:cNvGrpSpPr/>
          <p:nvPr/>
        </p:nvGrpSpPr>
        <p:grpSpPr>
          <a:xfrm>
            <a:off x="250722" y="685281"/>
            <a:ext cx="11690555" cy="6172719"/>
            <a:chOff x="255638" y="599768"/>
            <a:chExt cx="11690555" cy="6172719"/>
          </a:xfrm>
        </p:grpSpPr>
        <p:pic>
          <p:nvPicPr>
            <p:cNvPr id="19" name="Image 18">
              <a:extLst>
                <a:ext uri="{FF2B5EF4-FFF2-40B4-BE49-F238E27FC236}">
                  <a16:creationId xmlns:a16="http://schemas.microsoft.com/office/drawing/2014/main" id="{7752EE53-321E-FCEC-93F2-6A3E6BFFA0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5638" y="698090"/>
              <a:ext cx="11690555" cy="6074397"/>
            </a:xfrm>
            <a:prstGeom prst="rect">
              <a:avLst/>
            </a:prstGeom>
          </p:spPr>
        </p:pic>
        <p:pic>
          <p:nvPicPr>
            <p:cNvPr id="16" name="Image 15">
              <a:extLst>
                <a:ext uri="{FF2B5EF4-FFF2-40B4-BE49-F238E27FC236}">
                  <a16:creationId xmlns:a16="http://schemas.microsoft.com/office/drawing/2014/main" id="{EBB5BEAF-1497-A4AF-64B0-C7E77CEE1F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33328" t="10198" r="3488" b="16566"/>
            <a:stretch/>
          </p:blipFill>
          <p:spPr>
            <a:xfrm>
              <a:off x="629264" y="599768"/>
              <a:ext cx="4503175" cy="440485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2" name="ZoneTexte 1">
            <a:extLst>
              <a:ext uri="{FF2B5EF4-FFF2-40B4-BE49-F238E27FC236}">
                <a16:creationId xmlns:a16="http://schemas.microsoft.com/office/drawing/2014/main" id="{0E7B753B-EB27-C335-1D7A-8067D90D3FE6}"/>
              </a:ext>
            </a:extLst>
          </p:cNvPr>
          <p:cNvSpPr txBox="1"/>
          <p:nvPr/>
        </p:nvSpPr>
        <p:spPr>
          <a:xfrm>
            <a:off x="3047999" y="0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/>
              <a:t>Samples collected (2/4)</a:t>
            </a:r>
          </a:p>
        </p:txBody>
      </p:sp>
    </p:spTree>
    <p:extLst>
      <p:ext uri="{BB962C8B-B14F-4D97-AF65-F5344CB8AC3E}">
        <p14:creationId xmlns:p14="http://schemas.microsoft.com/office/powerpoint/2010/main" val="34051321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98F5602E-7552-D10C-3473-B56948092A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090" y="806244"/>
            <a:ext cx="11169445" cy="6051755"/>
          </a:xfrm>
          <a:prstGeom prst="rect">
            <a:avLst/>
          </a:prstGeom>
        </p:spPr>
      </p:pic>
      <p:pic>
        <p:nvPicPr>
          <p:cNvPr id="5" name="Image 4" descr="Une image contenant Graphique, diagramme, cercle, Caractère coloré&#10;&#10;Le contenu généré par l’IA peut être incorrect.">
            <a:extLst>
              <a:ext uri="{FF2B5EF4-FFF2-40B4-BE49-F238E27FC236}">
                <a16:creationId xmlns:a16="http://schemas.microsoft.com/office/drawing/2014/main" id="{714346C8-202B-0D1E-1FAE-B5F1CC2C1B9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431" t="21575" r="10891" b="17620"/>
          <a:stretch>
            <a:fillRect/>
          </a:stretch>
        </p:blipFill>
        <p:spPr>
          <a:xfrm>
            <a:off x="4757057" y="674914"/>
            <a:ext cx="6096000" cy="378822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9EFF7D26-B4BF-87B8-BB7E-2894AEDFFEB0}"/>
              </a:ext>
            </a:extLst>
          </p:cNvPr>
          <p:cNvSpPr txBox="1"/>
          <p:nvPr/>
        </p:nvSpPr>
        <p:spPr>
          <a:xfrm>
            <a:off x="2945945" y="24474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/>
              <a:t>Samples collected (3/4)</a:t>
            </a:r>
          </a:p>
        </p:txBody>
      </p:sp>
    </p:spTree>
    <p:extLst>
      <p:ext uri="{BB962C8B-B14F-4D97-AF65-F5344CB8AC3E}">
        <p14:creationId xmlns:p14="http://schemas.microsoft.com/office/powerpoint/2010/main" val="37705989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Une image contenant capture d’écran, Caractère coloré, Rectangle, Parallèle&#10;&#10;Le contenu généré par l’IA peut être incorrect.">
            <a:extLst>
              <a:ext uri="{FF2B5EF4-FFF2-40B4-BE49-F238E27FC236}">
                <a16:creationId xmlns:a16="http://schemas.microsoft.com/office/drawing/2014/main" id="{4C383D7B-8645-D243-8B3A-087448F31E1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273" t="4090" r="6293" b="2485"/>
          <a:stretch>
            <a:fillRect/>
          </a:stretch>
        </p:blipFill>
        <p:spPr>
          <a:xfrm>
            <a:off x="6248401" y="631370"/>
            <a:ext cx="5943600" cy="6226630"/>
          </a:xfrm>
          <a:prstGeom prst="rect">
            <a:avLst/>
          </a:prstGeom>
        </p:spPr>
      </p:pic>
      <p:pic>
        <p:nvPicPr>
          <p:cNvPr id="6" name="Image 5" descr="Une image contenant capture d’écran, Rectangle, Caractère coloré, Parallèle&#10;&#10;Le contenu généré par l’IA peut être incorrect.">
            <a:extLst>
              <a:ext uri="{FF2B5EF4-FFF2-40B4-BE49-F238E27FC236}">
                <a16:creationId xmlns:a16="http://schemas.microsoft.com/office/drawing/2014/main" id="{BFA6345E-E173-C989-B6DF-2B4899F5FAC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863" t="4328" r="6582" b="3852"/>
          <a:stretch>
            <a:fillRect/>
          </a:stretch>
        </p:blipFill>
        <p:spPr>
          <a:xfrm>
            <a:off x="0" y="631371"/>
            <a:ext cx="6368143" cy="6226629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A0C8F642-3A6F-C992-F749-12810BA68CF8}"/>
              </a:ext>
            </a:extLst>
          </p:cNvPr>
          <p:cNvSpPr txBox="1"/>
          <p:nvPr/>
        </p:nvSpPr>
        <p:spPr>
          <a:xfrm>
            <a:off x="3048000" y="46594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/>
              <a:t>Samples collected (4/4)</a:t>
            </a:r>
          </a:p>
        </p:txBody>
      </p:sp>
    </p:spTree>
    <p:extLst>
      <p:ext uri="{BB962C8B-B14F-4D97-AF65-F5344CB8AC3E}">
        <p14:creationId xmlns:p14="http://schemas.microsoft.com/office/powerpoint/2010/main" val="40966794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au 7">
            <a:extLst>
              <a:ext uri="{FF2B5EF4-FFF2-40B4-BE49-F238E27FC236}">
                <a16:creationId xmlns:a16="http://schemas.microsoft.com/office/drawing/2014/main" id="{EEC9573E-B6DC-FC89-7EDA-3996064FBF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5895090"/>
              </p:ext>
            </p:extLst>
          </p:nvPr>
        </p:nvGraphicFramePr>
        <p:xfrm>
          <a:off x="432620" y="1563329"/>
          <a:ext cx="11336593" cy="459165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07965">
                  <a:extLst>
                    <a:ext uri="{9D8B030D-6E8A-4147-A177-3AD203B41FA5}">
                      <a16:colId xmlns:a16="http://schemas.microsoft.com/office/drawing/2014/main" val="1821003828"/>
                    </a:ext>
                  </a:extLst>
                </a:gridCol>
                <a:gridCol w="926184">
                  <a:extLst>
                    <a:ext uri="{9D8B030D-6E8A-4147-A177-3AD203B41FA5}">
                      <a16:colId xmlns:a16="http://schemas.microsoft.com/office/drawing/2014/main" val="803475629"/>
                    </a:ext>
                  </a:extLst>
                </a:gridCol>
                <a:gridCol w="1417074">
                  <a:extLst>
                    <a:ext uri="{9D8B030D-6E8A-4147-A177-3AD203B41FA5}">
                      <a16:colId xmlns:a16="http://schemas.microsoft.com/office/drawing/2014/main" val="1298620373"/>
                    </a:ext>
                  </a:extLst>
                </a:gridCol>
                <a:gridCol w="1417074">
                  <a:extLst>
                    <a:ext uri="{9D8B030D-6E8A-4147-A177-3AD203B41FA5}">
                      <a16:colId xmlns:a16="http://schemas.microsoft.com/office/drawing/2014/main" val="1508906970"/>
                    </a:ext>
                  </a:extLst>
                </a:gridCol>
                <a:gridCol w="1417074">
                  <a:extLst>
                    <a:ext uri="{9D8B030D-6E8A-4147-A177-3AD203B41FA5}">
                      <a16:colId xmlns:a16="http://schemas.microsoft.com/office/drawing/2014/main" val="750302419"/>
                    </a:ext>
                  </a:extLst>
                </a:gridCol>
                <a:gridCol w="1417074">
                  <a:extLst>
                    <a:ext uri="{9D8B030D-6E8A-4147-A177-3AD203B41FA5}">
                      <a16:colId xmlns:a16="http://schemas.microsoft.com/office/drawing/2014/main" val="3350949096"/>
                    </a:ext>
                  </a:extLst>
                </a:gridCol>
                <a:gridCol w="1417074">
                  <a:extLst>
                    <a:ext uri="{9D8B030D-6E8A-4147-A177-3AD203B41FA5}">
                      <a16:colId xmlns:a16="http://schemas.microsoft.com/office/drawing/2014/main" val="1305192977"/>
                    </a:ext>
                  </a:extLst>
                </a:gridCol>
                <a:gridCol w="1417074">
                  <a:extLst>
                    <a:ext uri="{9D8B030D-6E8A-4147-A177-3AD203B41FA5}">
                      <a16:colId xmlns:a16="http://schemas.microsoft.com/office/drawing/2014/main" val="802279761"/>
                    </a:ext>
                  </a:extLst>
                </a:gridCol>
              </a:tblGrid>
              <a:tr h="892094">
                <a:tc>
                  <a:txBody>
                    <a:bodyPr/>
                    <a:lstStyle/>
                    <a:p>
                      <a:pPr algn="ctr"/>
                      <a:endParaRPr lang="fr-FR" sz="16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b="1" dirty="0">
                          <a:latin typeface="+mn-lt"/>
                        </a:rPr>
                        <a:t>Centre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b="1" dirty="0">
                          <a:latin typeface="+mn-lt"/>
                        </a:rPr>
                        <a:t>Extrême Nord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b="1" dirty="0">
                          <a:latin typeface="+mn-lt"/>
                        </a:rPr>
                        <a:t>Littoral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b="1" dirty="0">
                          <a:latin typeface="+mn-lt"/>
                        </a:rPr>
                        <a:t>Nord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b="1" dirty="0">
                          <a:latin typeface="+mn-lt"/>
                        </a:rPr>
                        <a:t>Ouest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b="1" dirty="0">
                          <a:latin typeface="+mn-lt"/>
                        </a:rPr>
                        <a:t>Sud Ouest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b="1" dirty="0">
                          <a:latin typeface="+mn-lt"/>
                        </a:rPr>
                        <a:t>Total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11102780"/>
                  </a:ext>
                </a:extLst>
              </a:tr>
              <a:tr h="638459">
                <a:tc>
                  <a:txBody>
                    <a:bodyPr/>
                    <a:lstStyle/>
                    <a:p>
                      <a:pPr algn="ctr"/>
                      <a:r>
                        <a:rPr lang="fr-FR" sz="1600" i="1" dirty="0">
                          <a:latin typeface="+mn-lt"/>
                        </a:rPr>
                        <a:t>Escherichia coli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CM" sz="16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74</a:t>
                      </a:r>
                      <a:endParaRPr lang="fr-CM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CM" sz="16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  <a:endParaRPr lang="fr-CM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CM" sz="16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18</a:t>
                      </a:r>
                      <a:endParaRPr lang="fr-CM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CM" sz="16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</a:t>
                      </a:r>
                      <a:endParaRPr lang="fr-CM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CM" sz="16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</a:t>
                      </a:r>
                      <a:endParaRPr lang="fr-CM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CM" sz="16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</a:t>
                      </a:r>
                      <a:endParaRPr lang="fr-CM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fr-CM" sz="16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116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50600735"/>
                  </a:ext>
                </a:extLst>
              </a:tr>
              <a:tr h="892094">
                <a:tc>
                  <a:txBody>
                    <a:bodyPr/>
                    <a:lstStyle/>
                    <a:p>
                      <a:pPr algn="ctr"/>
                      <a:r>
                        <a:rPr lang="fr-FR" sz="1600" i="1" dirty="0">
                          <a:latin typeface="+mn-lt"/>
                        </a:rPr>
                        <a:t>Klebsiella Pneumoniae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CM" sz="16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53</a:t>
                      </a:r>
                      <a:endParaRPr lang="fr-CM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CM" sz="16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  <a:endParaRPr lang="fr-CM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CM" sz="16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</a:t>
                      </a:r>
                      <a:endParaRPr lang="fr-CM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CM" sz="16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  <a:endParaRPr lang="fr-CM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CM" sz="16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</a:t>
                      </a:r>
                      <a:endParaRPr lang="fr-CM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CM" sz="16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</a:t>
                      </a:r>
                      <a:endParaRPr lang="fr-CM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fr-CM" sz="16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00241429"/>
                  </a:ext>
                </a:extLst>
              </a:tr>
              <a:tr h="892094">
                <a:tc>
                  <a:txBody>
                    <a:bodyPr/>
                    <a:lstStyle/>
                    <a:p>
                      <a:pPr algn="ctr"/>
                      <a:r>
                        <a:rPr lang="fr-FR" sz="1600" i="1" dirty="0">
                          <a:latin typeface="+mn-lt"/>
                        </a:rPr>
                        <a:t>Klebsiella quasipneumoniae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CM" sz="16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</a:t>
                      </a:r>
                      <a:endParaRPr lang="fr-CM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CM" sz="16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  <a:endParaRPr lang="fr-CM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CM" sz="16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  <a:endParaRPr lang="fr-CM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CM" sz="16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  <a:endParaRPr lang="fr-CM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CM" sz="16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  <a:endParaRPr lang="fr-CM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CM" sz="16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  <a:endParaRPr lang="fr-CM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fr-CM" sz="16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1325551"/>
                  </a:ext>
                </a:extLst>
              </a:tr>
              <a:tr h="638459">
                <a:tc>
                  <a:txBody>
                    <a:bodyPr/>
                    <a:lstStyle/>
                    <a:p>
                      <a:pPr algn="ctr"/>
                      <a:r>
                        <a:rPr lang="fr-FR" sz="1600" i="1" dirty="0">
                          <a:latin typeface="+mn-lt"/>
                        </a:rPr>
                        <a:t>Klebsiella Variicola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CM" sz="16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  <a:endParaRPr lang="fr-CM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CM" sz="16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  <a:endParaRPr lang="fr-CM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CM" sz="16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  <a:endParaRPr lang="fr-CM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CM" sz="16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  <a:endParaRPr lang="fr-CM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CM" sz="16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  <a:endParaRPr lang="fr-CM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CM" sz="16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  <a:endParaRPr lang="fr-CM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fr-CM" sz="16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08659016"/>
                  </a:ext>
                </a:extLst>
              </a:tr>
              <a:tr h="638459">
                <a:tc>
                  <a:txBody>
                    <a:bodyPr/>
                    <a:lstStyle/>
                    <a:p>
                      <a:pPr algn="ctr"/>
                      <a:r>
                        <a:rPr lang="fr-FR" sz="1600" b="1" i="0" dirty="0">
                          <a:latin typeface="+mn-lt"/>
                        </a:rPr>
                        <a:t>Total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fr-CM" sz="16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131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fr-CM" sz="16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fr-CM" sz="16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fr-CM" sz="16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fr-CM" sz="16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fr-CM" sz="16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fr-CM" sz="16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203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3364005"/>
                  </a:ext>
                </a:extLst>
              </a:tr>
            </a:tbl>
          </a:graphicData>
        </a:graphic>
      </p:graphicFrame>
      <p:sp>
        <p:nvSpPr>
          <p:cNvPr id="3" name="ZoneTexte 2">
            <a:extLst>
              <a:ext uri="{FF2B5EF4-FFF2-40B4-BE49-F238E27FC236}">
                <a16:creationId xmlns:a16="http://schemas.microsoft.com/office/drawing/2014/main" id="{51A11CA3-5EF8-123D-9641-FE843A1EACE3}"/>
              </a:ext>
            </a:extLst>
          </p:cNvPr>
          <p:cNvSpPr txBox="1"/>
          <p:nvPr/>
        </p:nvSpPr>
        <p:spPr>
          <a:xfrm>
            <a:off x="3048000" y="137346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 dirty="0"/>
              <a:t>Sequencing results (1/4) </a:t>
            </a:r>
          </a:p>
        </p:txBody>
      </p:sp>
    </p:spTree>
    <p:extLst>
      <p:ext uri="{BB962C8B-B14F-4D97-AF65-F5344CB8AC3E}">
        <p14:creationId xmlns:p14="http://schemas.microsoft.com/office/powerpoint/2010/main" val="26387371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5EF3769B-FE8B-41EB-0B28-5F8BD16263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445" y="1101213"/>
            <a:ext cx="5309420" cy="543232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9FCF75A0-187F-647F-DEBA-AE20FE1ED5E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-147"/>
          <a:stretch/>
        </p:blipFill>
        <p:spPr>
          <a:xfrm>
            <a:off x="6194322" y="1101212"/>
            <a:ext cx="5496233" cy="543231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C8130D65-5490-8894-5FC4-CEEAE6E3A58B}"/>
              </a:ext>
            </a:extLst>
          </p:cNvPr>
          <p:cNvSpPr txBox="1"/>
          <p:nvPr/>
        </p:nvSpPr>
        <p:spPr>
          <a:xfrm>
            <a:off x="3048000" y="137346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 dirty="0"/>
              <a:t>Sequencing results (2/4) </a:t>
            </a:r>
          </a:p>
        </p:txBody>
      </p:sp>
    </p:spTree>
    <p:extLst>
      <p:ext uri="{BB962C8B-B14F-4D97-AF65-F5344CB8AC3E}">
        <p14:creationId xmlns:p14="http://schemas.microsoft.com/office/powerpoint/2010/main" val="1047337974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4262</TotalTime>
  <Words>206</Words>
  <Application>Microsoft Macintosh PowerPoint</Application>
  <PresentationFormat>Grand écran</PresentationFormat>
  <Paragraphs>78</Paragraphs>
  <Slides>13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13</vt:i4>
      </vt:variant>
    </vt:vector>
  </HeadingPairs>
  <TitlesOfParts>
    <vt:vector size="19" baseType="lpstr">
      <vt:lpstr>Aptos</vt:lpstr>
      <vt:lpstr>Aptos Display</vt:lpstr>
      <vt:lpstr>Arial</vt:lpstr>
      <vt:lpstr>Courier New</vt:lpstr>
      <vt:lpstr>Wingdings</vt:lpstr>
      <vt:lpstr>Thème Office</vt:lpstr>
      <vt:lpstr>National Public Heath Laboratory (Cameroon)</vt:lpstr>
      <vt:lpstr>Plan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Key Points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moise christian junior MEKA</dc:creator>
  <cp:lastModifiedBy>moise christian junior MEKA</cp:lastModifiedBy>
  <cp:revision>29</cp:revision>
  <dcterms:created xsi:type="dcterms:W3CDTF">2025-06-12T17:25:07Z</dcterms:created>
  <dcterms:modified xsi:type="dcterms:W3CDTF">2025-06-16T07:19:17Z</dcterms:modified>
</cp:coreProperties>
</file>